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  <p:sldMasterId id="2147483694" r:id="rId2"/>
    <p:sldMasterId id="2147483709" r:id="rId3"/>
    <p:sldMasterId id="2147483721" r:id="rId4"/>
    <p:sldMasterId id="2147483760" r:id="rId5"/>
    <p:sldMasterId id="2147483785" r:id="rId6"/>
  </p:sldMasterIdLst>
  <p:notesMasterIdLst>
    <p:notesMasterId r:id="rId14"/>
  </p:notesMasterIdLst>
  <p:handoutMasterIdLst>
    <p:handoutMasterId r:id="rId15"/>
  </p:handoutMasterIdLst>
  <p:sldIdLst>
    <p:sldId id="258" r:id="rId7"/>
    <p:sldId id="4895" r:id="rId8"/>
    <p:sldId id="259" r:id="rId9"/>
    <p:sldId id="3746" r:id="rId10"/>
    <p:sldId id="4896" r:id="rId11"/>
    <p:sldId id="1843" r:id="rId12"/>
    <p:sldId id="3572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50FCC9-0979-46B1-83BE-A5198BBEFE4F}">
          <p14:sldIdLst>
            <p14:sldId id="258"/>
          </p14:sldIdLst>
        </p14:section>
        <p14:section name="Intro" id="{6653DE69-53F2-4616-BAD0-0E097EEF13E1}">
          <p14:sldIdLst>
            <p14:sldId id="4895"/>
          </p14:sldIdLst>
        </p14:section>
        <p14:section name="Main Section" id="{921FE163-CF91-497A-990F-90F69B1C46B5}">
          <p14:sldIdLst>
            <p14:sldId id="259"/>
            <p14:sldId id="3746"/>
          </p14:sldIdLst>
        </p14:section>
        <p14:section name="Wrapup" id="{7FBB39E3-2ACD-4805-B1EA-2319B0FEDD35}">
          <p14:sldIdLst>
            <p14:sldId id="4896"/>
          </p14:sldIdLst>
        </p14:section>
        <p14:section name="About Me" id="{C1F100F0-EA7D-493E-9488-64571153DBE7}">
          <p14:sldIdLst>
            <p14:sldId id="1843"/>
            <p14:sldId id="35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D88994-9DA9-42FB-BA98-658054AD5318}" v="15" dt="2020-03-03T02:08:34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15" autoAdjust="0"/>
    <p:restoredTop sz="87600" autoAdjust="0"/>
  </p:normalViewPr>
  <p:slideViewPr>
    <p:cSldViewPr>
      <p:cViewPr varScale="1">
        <p:scale>
          <a:sx n="135" d="100"/>
          <a:sy n="135" d="100"/>
        </p:scale>
        <p:origin x="600" y="60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168" y="-8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Visual Studio Live! Las Vegas 2020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first, and most importantly, I am from Tupelo, MS. Does anyone know what Tupelo, MS is world-famous for?</a:t>
            </a:r>
          </a:p>
          <a:p>
            <a:endParaRPr lang="en-US"/>
          </a:p>
          <a:p>
            <a:r>
              <a:rPr lang="en-US"/>
              <a:t>We are a small 35K town in north-east MS, and we get about 10K+ people a year that come to my small town, many from Europe.</a:t>
            </a:r>
          </a:p>
          <a:p>
            <a:endParaRPr lang="en-US"/>
          </a:p>
          <a:p>
            <a:r>
              <a:rPr lang="en-US"/>
              <a:t>**CLICK**</a:t>
            </a:r>
          </a:p>
          <a:p>
            <a:endParaRPr lang="en-US"/>
          </a:p>
          <a:p>
            <a:r>
              <a:rPr lang="en-US"/>
              <a:t>We are the birth-place of Elvis Presley.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0171FF-96A1-7D4A-AA25-C4377DE34A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7392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2D3714-B553-A044-BA72-366907BA36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613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3/2/2020 4:41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598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9473E9-8B13-4F07-93CE-C7E2C07D4EA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3/2/2020 4:41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083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80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5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797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07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259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76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8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00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756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8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780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6533109" y="1328738"/>
            <a:ext cx="2610892" cy="314706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8097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57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97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223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67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637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2959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3471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934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4558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7157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817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426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72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423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404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482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576222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166937"/>
            <a:ext cx="8502029" cy="56851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8149978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line Image Placeholder 2">
            <a:extLst>
              <a:ext uri="{FF2B5EF4-FFF2-40B4-BE49-F238E27FC236}">
                <a16:creationId xmlns:a16="http://schemas.microsoft.com/office/drawing/2014/main" id="{562D5679-B66F-A244-9E94-0FFE5F1B6168}"/>
              </a:ext>
            </a:extLst>
          </p:cNvPr>
          <p:cNvSpPr>
            <a:spLocks noGrp="1"/>
          </p:cNvSpPr>
          <p:nvPr>
            <p:ph type="clipArt" sz="quarter" idx="11" hasCustomPrompt="1"/>
          </p:nvPr>
        </p:nvSpPr>
        <p:spPr>
          <a:xfrm>
            <a:off x="4486794" y="884879"/>
            <a:ext cx="4335055" cy="2817345"/>
          </a:xfrm>
        </p:spPr>
        <p:txBody>
          <a:bodyPr anchor="ctr">
            <a:noAutofit/>
          </a:bodyPr>
          <a:lstStyle>
            <a:lvl1pPr algn="ctr">
              <a:defRPr sz="1324" b="1">
                <a:latin typeface="+mn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19819" y="858641"/>
            <a:ext cx="3853631" cy="1930132"/>
          </a:xfrm>
        </p:spPr>
        <p:txBody>
          <a:bodyPr wrap="square" lIns="0" tIns="0" rIns="0" bIns="0">
            <a:noAutofit/>
          </a:bodyPr>
          <a:lstStyle>
            <a:lvl1pPr marL="0" marR="0" indent="0" algn="l" defTabSz="6857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91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59" b="0" i="0">
                <a:solidFill>
                  <a:srgbClr val="000000"/>
                </a:solidFill>
                <a:latin typeface="+mn-lt"/>
              </a:defRPr>
            </a:lvl1pPr>
            <a:lvl2pPr marL="168073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60CBD1C-0AFE-4EB9-94D7-943981FE05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166938"/>
            <a:ext cx="8502029" cy="55450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Device layout</a:t>
            </a:r>
          </a:p>
        </p:txBody>
      </p:sp>
    </p:spTree>
    <p:extLst>
      <p:ext uri="{BB962C8B-B14F-4D97-AF65-F5344CB8AC3E}">
        <p14:creationId xmlns:p14="http://schemas.microsoft.com/office/powerpoint/2010/main" val="370757482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4657207" y="0"/>
            <a:ext cx="4486793" cy="51435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 sz="1471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Drop photo here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87B2D435-6763-4273-8B58-EEB8756175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166937"/>
            <a:ext cx="4166975" cy="56851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Photo layout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1CE2F71-BF91-4E7B-BDE5-A747EFEFF8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9818" y="847435"/>
            <a:ext cx="4166974" cy="1930132"/>
          </a:xfrm>
        </p:spPr>
        <p:txBody>
          <a:bodyPr wrap="square" lIns="0" tIns="0" rIns="0" bIns="0">
            <a:noAutofit/>
          </a:bodyPr>
          <a:lstStyle>
            <a:lvl1pPr marL="0" marR="0" indent="0" algn="l" defTabSz="68577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912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59" b="0" i="0">
                <a:solidFill>
                  <a:srgbClr val="000000"/>
                </a:solidFill>
                <a:latin typeface="+mn-lt"/>
              </a:defRPr>
            </a:lvl1pPr>
            <a:lvl2pPr marL="168073" marR="0" indent="0" algn="l" defTabSz="68577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  <a:p>
            <a:pPr lvl="0"/>
            <a:r>
              <a:rPr lang="pt-BR"/>
              <a:t>Subhead Segoe UI 28pt</a:t>
            </a:r>
          </a:p>
        </p:txBody>
      </p:sp>
    </p:spTree>
    <p:extLst>
      <p:ext uri="{BB962C8B-B14F-4D97-AF65-F5344CB8AC3E}">
        <p14:creationId xmlns:p14="http://schemas.microsoft.com/office/powerpoint/2010/main" val="3536571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03954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1070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>
            <a:extLst>
              <a:ext uri="{FF2B5EF4-FFF2-40B4-BE49-F238E27FC236}">
                <a16:creationId xmlns:a16="http://schemas.microsoft.com/office/drawing/2014/main" id="{51E9DCD3-357B-4AF7-BDD2-18E09F714F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888239"/>
            <a:ext cx="5608492" cy="2651274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lnSpc>
                <a:spcPct val="90000"/>
              </a:lnSpc>
              <a:defRPr lang="en-US" sz="3971" b="0" kern="1200" cap="none" spc="-11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 algn="l" defTabSz="685775" rtl="0" eaLnBrk="1" latinLnBrk="0" hangingPunct="1">
              <a:lnSpc>
                <a:spcPts val="4118"/>
              </a:lnSpc>
              <a:spcBef>
                <a:spcPct val="0"/>
              </a:spcBef>
              <a:buNone/>
            </a:pPr>
            <a:r>
              <a:rPr lang="en-US"/>
              <a:t>Section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E73804-9B47-4D7E-8A36-A9DB54B0F2BB}"/>
              </a:ext>
            </a:extLst>
          </p:cNvPr>
          <p:cNvGrpSpPr/>
          <p:nvPr userDrawn="1"/>
        </p:nvGrpSpPr>
        <p:grpSpPr>
          <a:xfrm>
            <a:off x="327284" y="4823280"/>
            <a:ext cx="8494564" cy="71302"/>
            <a:chOff x="445128" y="6559056"/>
            <a:chExt cx="11553197" cy="9696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555FE-1A25-470F-9400-806E2FDA6E45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8909" cy="969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441"/>
                </a:spcAft>
              </a:pPr>
              <a:r>
                <a:rPr lang="en-US" sz="515">
                  <a:solidFill>
                    <a:schemeClr val="tx1"/>
                  </a:solidFill>
                </a:rPr>
                <a:t>© Microsoft Corporation</a:t>
              </a:r>
              <a:endParaRPr lang="en-US" sz="588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ADAB30E-A5BE-4BDE-8420-731E8A2CBAB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65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00432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43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6371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7195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2305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5510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1243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798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1302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927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44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874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6470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166937"/>
            <a:ext cx="8502029" cy="568516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2025506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0" y="2"/>
            <a:ext cx="9144000" cy="655564"/>
          </a:xfrm>
        </p:spPr>
        <p:txBody>
          <a:bodyPr lIns="457200" tIns="320040" rIns="457200" bIns="0" anchor="t" anchorCtr="0">
            <a:spAutoFit/>
          </a:bodyPr>
          <a:lstStyle>
            <a:lvl1pPr algn="ctr">
              <a:lnSpc>
                <a:spcPct val="90000"/>
              </a:lnSpc>
              <a:defRPr sz="2400" baseline="0">
                <a:solidFill>
                  <a:srgbClr val="FFAD1A"/>
                </a:solidFill>
              </a:defRPr>
            </a:lvl1pPr>
          </a:lstStyle>
          <a:p>
            <a:r>
              <a:rPr lang="en-US"/>
              <a:t>Click to edit Master title style maybe it goes to two lines</a:t>
            </a:r>
          </a:p>
        </p:txBody>
      </p:sp>
      <p:sp>
        <p:nvSpPr>
          <p:cNvPr id="6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8461376" y="4712615"/>
            <a:ext cx="682625" cy="430887"/>
          </a:xfrm>
        </p:spPr>
        <p:txBody>
          <a:bodyPr lIns="91440" rIns="91440"/>
          <a:lstStyle>
            <a:lvl1pPr algn="ctr">
              <a:defRPr b="0" i="0">
                <a:latin typeface="Segoe Light" panose="020B0302040504020203" pitchFamily="34" charset="0"/>
              </a:defRPr>
            </a:lvl1pPr>
          </a:lstStyle>
          <a:p>
            <a:fld id="{19F1CE1B-BE30-3E41-B1A9-AC82325D02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9491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D Pic FULL + Quote Dark"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976999"/>
            <a:ext cx="9144000" cy="3199274"/>
          </a:xfrm>
        </p:spPr>
        <p:txBody>
          <a:bodyPr anchor="ctr"/>
          <a:lstStyle>
            <a:lvl1pPr algn="ctr">
              <a:defRPr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Drag picture to placeholder or click icon to add.</a:t>
            </a:r>
          </a:p>
          <a:p>
            <a:r>
              <a:rPr lang="en-US"/>
              <a:t>To reduce opacity, go to Format Picture tab (next to Home) </a:t>
            </a:r>
            <a:br>
              <a:rPr lang="en-US"/>
            </a:br>
            <a:r>
              <a:rPr lang="en-US"/>
              <a:t>and move the Transparency slider to about 80% (2 notches from the right). </a:t>
            </a:r>
            <a:br>
              <a:rPr lang="en-US"/>
            </a:br>
            <a:r>
              <a:rPr lang="en-US"/>
              <a:t>Alternatively, you can right click the image, go to Format Shape &gt; Adjust Picture and </a:t>
            </a:r>
            <a:br>
              <a:rPr lang="en-US"/>
            </a:br>
            <a:r>
              <a:rPr lang="en-US"/>
              <a:t>use the Transparency slider there, or just type in 80% and then hit OK to apply.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0" y="569626"/>
            <a:ext cx="9144000" cy="4013774"/>
          </a:xfrm>
        </p:spPr>
        <p:txBody>
          <a:bodyPr lIns="731520" tIns="182880" rIns="457200" bIns="91440" anchor="ctr">
            <a:normAutofit/>
          </a:bodyPr>
          <a:lstStyle>
            <a:lvl1pPr algn="l">
              <a:lnSpc>
                <a:spcPct val="100000"/>
              </a:lnSpc>
              <a:spcAft>
                <a:spcPts val="1200"/>
              </a:spcAft>
              <a:defRPr sz="4400" b="1" spc="-70">
                <a:solidFill>
                  <a:srgbClr val="FFFFFF"/>
                </a:solidFill>
              </a:defRPr>
            </a:lvl1pPr>
            <a:lvl2pPr algn="l">
              <a:spcBef>
                <a:spcPts val="600"/>
              </a:spcBef>
              <a:defRPr>
                <a:solidFill>
                  <a:srgbClr val="FFFFFF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700972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oint with Illustration">
  <p:cSld name="Big Point with Illustration">
    <p:bg>
      <p:bgPr>
        <a:solidFill>
          <a:srgbClr val="091E4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body" idx="1"/>
          </p:nvPr>
        </p:nvSpPr>
        <p:spPr>
          <a:xfrm>
            <a:off x="5046125" y="1116212"/>
            <a:ext cx="3429001" cy="2911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189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sz="4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378" marR="0" lvl="1" indent="-5143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Char char="•"/>
              <a:defRPr sz="4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566" marR="0" lvl="2" indent="-5143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Char char="•"/>
              <a:defRPr sz="4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754" marR="0" lvl="3" indent="-5143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Char char="•"/>
              <a:defRPr sz="4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5943" marR="0" lvl="4" indent="-5143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Char char="•"/>
              <a:defRPr sz="4500" b="1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132" marR="0" lvl="5" indent="-3428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■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320" marR="0" lvl="6" indent="-3428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509" marR="0" lvl="7" indent="-3428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○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697" marR="0" lvl="8" indent="-34289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■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3" name="Google Shape;23;p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400"/>
              <a:buFont typeface="Helvetica Neue"/>
              <a:buNone/>
            </a:pPr>
            <a:endParaRPr sz="1400" b="0" i="0" u="none" strike="noStrike" cap="none">
              <a:solidFill>
                <a:srgbClr val="646A7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" name="Google Shape;24;p6"/>
          <p:cNvSpPr>
            <a:spLocks noGrp="1"/>
          </p:cNvSpPr>
          <p:nvPr>
            <p:ph type="pic" idx="2"/>
          </p:nvPr>
        </p:nvSpPr>
        <p:spPr>
          <a:xfrm>
            <a:off x="1008852" y="1517823"/>
            <a:ext cx="2554201" cy="21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○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■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○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■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●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○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46A7E"/>
              </a:buClr>
              <a:buSzPts val="1800"/>
              <a:buFont typeface="Helvetica Neue"/>
              <a:buChar char="■"/>
              <a:defRPr sz="1800" b="0" i="0" u="none" strike="noStrike" cap="none">
                <a:solidFill>
                  <a:srgbClr val="646A7E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ldNum" idx="12"/>
          </p:nvPr>
        </p:nvSpPr>
        <p:spPr>
          <a:xfrm>
            <a:off x="4480737" y="4905376"/>
            <a:ext cx="177902" cy="174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6992837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8" y="171451"/>
            <a:ext cx="8363938" cy="49979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8" y="1085851"/>
            <a:ext cx="8363938" cy="1480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95672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2"/>
            <a:ext cx="1024830" cy="219456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819335"/>
            <a:ext cx="3429000" cy="83099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2700" spc="-3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1"/>
            <a:ext cx="3429000" cy="2308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DB318-2449-43D5-96F5-AC89E7F6AED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04808" y="800621"/>
            <a:ext cx="4191599" cy="367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86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12ED7FD-B62D-45E0-9FE6-5369AB61B87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9" y="4633401"/>
            <a:ext cx="1371600" cy="5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3906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image" Target="../media/image2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86.xml"/><Relationship Id="rId20" Type="http://schemas.openxmlformats.org/officeDocument/2006/relationships/image" Target="../media/image9.jpg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0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E51E94-D08C-431E-88FC-7EB62E529A19}" type="datetimeFigureOut">
              <a:rPr lang="en-US" smtClean="0"/>
              <a:pPr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917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804" r:id="rId2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5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mickeygousset" TargetMode="External"/><Relationship Id="rId2" Type="http://schemas.openxmlformats.org/officeDocument/2006/relationships/hyperlink" Target="https://github.com/mickeygousset/conferencetalks" TargetMode="External"/><Relationship Id="rId1" Type="http://schemas.openxmlformats.org/officeDocument/2006/relationships/slideLayout" Target="../slideLayouts/slideLayout70.xml"/><Relationship Id="rId4" Type="http://schemas.openxmlformats.org/officeDocument/2006/relationships/hyperlink" Target="https://docs.microsoft.com/en-us/azure/devops/pipelines/?view=azure-devop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jp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jp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mickey.gousset@microsoft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8.xml"/><Relationship Id="rId5" Type="http://schemas.openxmlformats.org/officeDocument/2006/relationships/image" Target="../media/image38.jpeg"/><Relationship Id="rId4" Type="http://schemas.openxmlformats.org/officeDocument/2006/relationships/hyperlink" Target="https://youtube.com/mickeygouss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022725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algn="r" eaLnBrk="1" hangingPunct="1">
              <a:defRPr/>
            </a:pP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Arial" charset="0"/>
                <a:cs typeface="+mn-cs"/>
              </a:rPr>
              <a:t>Mickey Gousset</a:t>
            </a:r>
            <a:endParaRPr lang="en-US" sz="2800" b="1" dirty="0">
              <a:solidFill>
                <a:schemeClr val="bg1">
                  <a:lumMod val="95000"/>
                </a:schemeClr>
              </a:solidFill>
              <a:latin typeface="Arial" charset="0"/>
              <a:cs typeface="+mn-cs"/>
            </a:endParaRPr>
          </a:p>
          <a:p>
            <a:pPr algn="r"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charset="0"/>
              </a:rPr>
              <a:t>DevOps Architect</a:t>
            </a:r>
          </a:p>
          <a:p>
            <a:pPr algn="r"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charset="0"/>
              </a:rPr>
              <a:t>Microsoft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410077" y="3982819"/>
            <a:ext cx="366712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rial" charset="0"/>
              </a:rPr>
              <a:t>Level: Intermediate to Advanced</a:t>
            </a:r>
          </a:p>
          <a:p>
            <a:pPr algn="r"/>
            <a:endParaRPr lang="en-US" b="1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1289050"/>
            <a:ext cx="7620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algn="r">
              <a:lnSpc>
                <a:spcPct val="80000"/>
              </a:lnSpc>
              <a:defRPr/>
            </a:pPr>
            <a:r>
              <a:rPr lang="en-US" sz="4400" b="1" dirty="0">
                <a:solidFill>
                  <a:srgbClr val="FFC000"/>
                </a:solidFill>
                <a:effectLst/>
              </a:rPr>
              <a:t>W13 Fast Focus - Azure Pipelines Tips and Tricks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8CAE1-6732-4004-9A17-E10432D1CDB2}"/>
              </a:ext>
            </a:extLst>
          </p:cNvPr>
          <p:cNvSpPr txBox="1">
            <a:spLocks/>
          </p:cNvSpPr>
          <p:nvPr/>
        </p:nvSpPr>
        <p:spPr>
          <a:xfrm>
            <a:off x="482247" y="3428413"/>
            <a:ext cx="8179506" cy="83656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2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What is Tupelo, MS world-famous for?</a:t>
            </a:r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9387E15F-4B41-4EC6-9425-59CC45D87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7" r="-4" b="-4"/>
          <a:stretch/>
        </p:blipFill>
        <p:spPr bwMode="auto">
          <a:xfrm>
            <a:off x="241221" y="240383"/>
            <a:ext cx="2846070" cy="294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ee the source image">
            <a:extLst>
              <a:ext uri="{FF2B5EF4-FFF2-40B4-BE49-F238E27FC236}">
                <a16:creationId xmlns:a16="http://schemas.microsoft.com/office/drawing/2014/main" id="{04424C45-D404-4EF7-9C1A-CF4E5135C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6" r="21841" b="-2"/>
          <a:stretch/>
        </p:blipFill>
        <p:spPr bwMode="auto">
          <a:xfrm>
            <a:off x="3148789" y="240383"/>
            <a:ext cx="2846070" cy="294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ee the source image">
            <a:extLst>
              <a:ext uri="{FF2B5EF4-FFF2-40B4-BE49-F238E27FC236}">
                <a16:creationId xmlns:a16="http://schemas.microsoft.com/office/drawing/2014/main" id="{53B1023D-7939-439F-A4A2-36023B29B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08" r="-2" b="-2"/>
          <a:stretch/>
        </p:blipFill>
        <p:spPr bwMode="auto">
          <a:xfrm>
            <a:off x="6056357" y="240383"/>
            <a:ext cx="2846070" cy="294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42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Pipelines Tips &amp; Tricks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076628"/>
            <a:ext cx="4286250" cy="252069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Is Azure Pipelines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Pipeline Types – Build/Release, Classic/YAML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Variable Groups / Task Groups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Build Logs and </a:t>
            </a:r>
            <a:r>
              <a:rPr lang="en-US" dirty="0" err="1"/>
              <a:t>System.Debug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Disable Tasks to Help With Debugging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4AB1B7-FED4-4F24-82C9-33ADE54CB8F4}"/>
              </a:ext>
            </a:extLst>
          </p:cNvPr>
          <p:cNvSpPr txBox="1">
            <a:spLocks/>
          </p:cNvSpPr>
          <p:nvPr/>
        </p:nvSpPr>
        <p:spPr>
          <a:xfrm>
            <a:off x="4648200" y="1076628"/>
            <a:ext cx="4286250" cy="1874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71450" marR="0" indent="-171450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342900" marR="0" indent="-171450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5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92919" marR="0" indent="-150019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2222" marR="0" indent="-135731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767954" marR="0" indent="-126206" algn="l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5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1923780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73559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23337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73116" indent="-174890" algn="l" defTabSz="69955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6"/>
            </a:pPr>
            <a:r>
              <a:rPr lang="en-US" dirty="0"/>
              <a:t>Link Pipelines and Work Items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Token/Variable Replacement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Pipelines and Branch Policies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Environments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dirty="0"/>
              <a:t>Gates and Approvals</a:t>
            </a:r>
          </a:p>
        </p:txBody>
      </p:sp>
    </p:spTree>
    <p:extLst>
      <p:ext uri="{BB962C8B-B14F-4D97-AF65-F5344CB8AC3E}">
        <p14:creationId xmlns:p14="http://schemas.microsoft.com/office/powerpoint/2010/main" val="3758605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3D64055-A09B-46D7-B9A9-6B087799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46" y="501652"/>
            <a:ext cx="5490155" cy="455786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303B4F4-BD54-418F-ABEC-9DA56768EB4B}"/>
              </a:ext>
            </a:extLst>
          </p:cNvPr>
          <p:cNvSpPr/>
          <p:nvPr/>
        </p:nvSpPr>
        <p:spPr bwMode="auto">
          <a:xfrm>
            <a:off x="327283" y="1273602"/>
            <a:ext cx="408287" cy="408287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7285" y="715251"/>
            <a:ext cx="3839528" cy="60408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324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Cloud-hosted pipelines for Linux, Windows and macOS, with unlimited minutes for open source</a:t>
            </a:r>
            <a:endParaRPr lang="en-US" sz="1324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19" y="167279"/>
            <a:ext cx="8502029" cy="554429"/>
          </a:xfrm>
        </p:spPr>
        <p:txBody>
          <a:bodyPr/>
          <a:lstStyle/>
          <a:p>
            <a:r>
              <a:rPr lang="en-US">
                <a:solidFill>
                  <a:srgbClr val="2C65E1"/>
                </a:solidFill>
              </a:rPr>
              <a:t>Azure Pipelines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FDB50A0-8DD6-48CA-80CD-8F55978146FF}"/>
              </a:ext>
            </a:extLst>
          </p:cNvPr>
          <p:cNvSpPr/>
          <p:nvPr/>
        </p:nvSpPr>
        <p:spPr bwMode="auto">
          <a:xfrm>
            <a:off x="327283" y="2108917"/>
            <a:ext cx="408287" cy="408287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0A02D-FA22-4D75-8262-E67026C3F459}"/>
              </a:ext>
            </a:extLst>
          </p:cNvPr>
          <p:cNvSpPr txBox="1"/>
          <p:nvPr/>
        </p:nvSpPr>
        <p:spPr>
          <a:xfrm>
            <a:off x="783580" y="1158770"/>
            <a:ext cx="3313040" cy="40062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en-US" sz="1324">
                <a:solidFill>
                  <a:srgbClr val="1A1A1A">
                    <a:lumMod val="65000"/>
                    <a:lumOff val="35000"/>
                  </a:srgbClr>
                </a:solidFill>
                <a:latin typeface="Segoe UI Semibold"/>
              </a:rPr>
              <a:t>Any language, any platform, any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7D699B-D6CA-484D-9DCC-8760B5AE64AE}"/>
              </a:ext>
            </a:extLst>
          </p:cNvPr>
          <p:cNvSpPr txBox="1"/>
          <p:nvPr/>
        </p:nvSpPr>
        <p:spPr>
          <a:xfrm>
            <a:off x="783579" y="1342400"/>
            <a:ext cx="3078792" cy="760212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85775">
              <a:spcAft>
                <a:spcPts val="441"/>
              </a:spcAft>
            </a:pPr>
            <a:r>
              <a:rPr lang="en-US" sz="882" dirty="0">
                <a:solidFill>
                  <a:srgbClr val="595959"/>
                </a:solidFill>
                <a:latin typeface="Segoe UI"/>
              </a:rPr>
              <a:t>Build, test, and deploy Node.js, Python,  Java, PHP, Ruby, C/C++, .NET, Android, and iOS apps. Run in parallel on Linux, macOS, and Windows.  Deploy to Azure, AWS, GCP or on-premises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06CDB6-E465-4A41-B520-9DC0AC0600BC}"/>
              </a:ext>
            </a:extLst>
          </p:cNvPr>
          <p:cNvSpPr txBox="1"/>
          <p:nvPr/>
        </p:nvSpPr>
        <p:spPr>
          <a:xfrm>
            <a:off x="783580" y="1999529"/>
            <a:ext cx="2688618" cy="40062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en-US" sz="1324">
                <a:solidFill>
                  <a:srgbClr val="1A1A1A">
                    <a:lumMod val="65000"/>
                    <a:lumOff val="35000"/>
                  </a:srgbClr>
                </a:solidFill>
                <a:latin typeface="Segoe UI Semibold"/>
              </a:rPr>
              <a:t>Extensible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F696DB-EE80-40C9-9008-6142F73C1492}"/>
              </a:ext>
            </a:extLst>
          </p:cNvPr>
          <p:cNvSpPr txBox="1"/>
          <p:nvPr/>
        </p:nvSpPr>
        <p:spPr>
          <a:xfrm>
            <a:off x="783580" y="2175822"/>
            <a:ext cx="2922659" cy="760212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85775">
              <a:spcAft>
                <a:spcPts val="441"/>
              </a:spcAft>
            </a:pPr>
            <a:r>
              <a:rPr lang="en-GB" sz="882" dirty="0">
                <a:solidFill>
                  <a:srgbClr val="595959"/>
                </a:solidFill>
                <a:latin typeface="Segoe UI"/>
              </a:rPr>
              <a:t>Explore and implement a wide range of community-built build, test, and deployment tasks, along with hundreds of extensions from Slack to </a:t>
            </a:r>
            <a:r>
              <a:rPr lang="en-GB" sz="882" dirty="0" err="1">
                <a:solidFill>
                  <a:srgbClr val="595959"/>
                </a:solidFill>
                <a:latin typeface="Segoe UI"/>
              </a:rPr>
              <a:t>SonarCloud</a:t>
            </a:r>
            <a:r>
              <a:rPr lang="en-GB" sz="882" dirty="0">
                <a:solidFill>
                  <a:srgbClr val="595959"/>
                </a:solidFill>
                <a:latin typeface="Segoe UI"/>
              </a:rPr>
              <a:t>.</a:t>
            </a:r>
            <a:r>
              <a:rPr lang="en-US" sz="882" dirty="0">
                <a:solidFill>
                  <a:srgbClr val="595959"/>
                </a:solidFill>
                <a:latin typeface="Segoe UI"/>
              </a:rPr>
              <a:t> </a:t>
            </a:r>
            <a:r>
              <a:rPr lang="en-GB" sz="882" dirty="0">
                <a:solidFill>
                  <a:srgbClr val="595959"/>
                </a:solidFill>
                <a:latin typeface="Segoe UI"/>
              </a:rPr>
              <a:t>Support for YAML, reporting and more</a:t>
            </a:r>
            <a:endParaRPr lang="en-US" sz="882" dirty="0">
              <a:solidFill>
                <a:srgbClr val="595959"/>
              </a:solidFill>
              <a:latin typeface="Segoe UI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9FA9159-C35A-4C32-B438-04A9E511DFC2}"/>
              </a:ext>
            </a:extLst>
          </p:cNvPr>
          <p:cNvSpPr/>
          <p:nvPr/>
        </p:nvSpPr>
        <p:spPr bwMode="auto">
          <a:xfrm>
            <a:off x="324437" y="3669634"/>
            <a:ext cx="408287" cy="408287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008E34-B942-4226-8B9D-786CCFA9C753}"/>
              </a:ext>
            </a:extLst>
          </p:cNvPr>
          <p:cNvSpPr txBox="1"/>
          <p:nvPr/>
        </p:nvSpPr>
        <p:spPr>
          <a:xfrm>
            <a:off x="783580" y="3559673"/>
            <a:ext cx="2688618" cy="40062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en-US" sz="1324">
                <a:solidFill>
                  <a:srgbClr val="1A1A1A">
                    <a:lumMod val="65000"/>
                    <a:lumOff val="35000"/>
                  </a:srgbClr>
                </a:solidFill>
                <a:latin typeface="Segoe UI Semibold"/>
              </a:rPr>
              <a:t>Best-in-class for open source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BE15AD-9292-49C4-A9A5-33B96DE0766E}"/>
              </a:ext>
            </a:extLst>
          </p:cNvPr>
          <p:cNvSpPr txBox="1"/>
          <p:nvPr/>
        </p:nvSpPr>
        <p:spPr>
          <a:xfrm>
            <a:off x="783579" y="3751603"/>
            <a:ext cx="3158025" cy="895955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85775">
              <a:spcAft>
                <a:spcPts val="441"/>
              </a:spcAft>
            </a:pPr>
            <a:r>
              <a:rPr lang="en-GB" sz="882" dirty="0">
                <a:solidFill>
                  <a:srgbClr val="595959"/>
                </a:solidFill>
                <a:latin typeface="Segoe UI"/>
              </a:rPr>
              <a:t>Ensure fast continuous integration/continuous delivery (CI/CD) pipelines for every open source project. Get unlimited build minutes for all open source projects with up to 10 free parallel jobs across Linux, macOS and Windows</a:t>
            </a:r>
            <a:endParaRPr lang="en-US" sz="882" dirty="0">
              <a:solidFill>
                <a:srgbClr val="595959"/>
              </a:solidFill>
              <a:latin typeface="Segoe UI"/>
            </a:endParaRP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2CDE9BA-C365-4833-B2DD-01DF20A79BB3}"/>
              </a:ext>
            </a:extLst>
          </p:cNvPr>
          <p:cNvSpPr txBox="1">
            <a:spLocks/>
          </p:cNvSpPr>
          <p:nvPr/>
        </p:nvSpPr>
        <p:spPr>
          <a:xfrm>
            <a:off x="727851" y="4649244"/>
            <a:ext cx="2855748" cy="2263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85775">
              <a:buNone/>
              <a:defRPr/>
            </a:pPr>
            <a:r>
              <a:rPr lang="en-US" sz="1471" b="1" dirty="0">
                <a:solidFill>
                  <a:srgbClr val="2C65E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https://azure.com/pipelines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98FC792-55D1-47DF-A396-371288845618}"/>
              </a:ext>
            </a:extLst>
          </p:cNvPr>
          <p:cNvSpPr/>
          <p:nvPr/>
        </p:nvSpPr>
        <p:spPr bwMode="auto">
          <a:xfrm>
            <a:off x="300013" y="4603439"/>
            <a:ext cx="315029" cy="315028"/>
          </a:xfrm>
          <a:prstGeom prst="ellipse">
            <a:avLst/>
          </a:prstGeom>
          <a:noFill/>
          <a:ln w="28575" cap="flat" cmpd="sng" algn="ctr">
            <a:solidFill>
              <a:srgbClr val="2C65E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31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71" kern="0">
                <a:ln w="19050">
                  <a:noFill/>
                </a:ln>
                <a:solidFill>
                  <a:srgbClr val="2C65E1"/>
                </a:solidFill>
                <a:latin typeface="Segoe UI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</a:t>
            </a:r>
            <a:endParaRPr lang="en-US" sz="1471" kern="0">
              <a:ln w="19050">
                <a:noFill/>
              </a:ln>
              <a:solidFill>
                <a:srgbClr val="2C65E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8969C80-65DA-4231-83DC-5638E0C213C6}"/>
              </a:ext>
            </a:extLst>
          </p:cNvPr>
          <p:cNvSpPr/>
          <p:nvPr/>
        </p:nvSpPr>
        <p:spPr bwMode="auto">
          <a:xfrm>
            <a:off x="327284" y="2937805"/>
            <a:ext cx="408287" cy="408287"/>
          </a:xfrm>
          <a:prstGeom prst="ellipse">
            <a:avLst/>
          </a:prstGeom>
          <a:solidFill>
            <a:srgbClr val="EAEAE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46C7CC-67CB-4D25-A20A-694A6E1F21D8}"/>
              </a:ext>
            </a:extLst>
          </p:cNvPr>
          <p:cNvSpPr txBox="1"/>
          <p:nvPr/>
        </p:nvSpPr>
        <p:spPr>
          <a:xfrm>
            <a:off x="783580" y="2846326"/>
            <a:ext cx="2688618" cy="400627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85775">
              <a:lnSpc>
                <a:spcPct val="90000"/>
              </a:lnSpc>
              <a:spcAft>
                <a:spcPts val="441"/>
              </a:spcAft>
            </a:pPr>
            <a:r>
              <a:rPr lang="en-US" sz="1324">
                <a:solidFill>
                  <a:srgbClr val="1A1A1A">
                    <a:lumMod val="65000"/>
                    <a:lumOff val="35000"/>
                  </a:srgbClr>
                </a:solidFill>
                <a:latin typeface="Segoe UI Semibold"/>
              </a:rPr>
              <a:t>Containers and Kubernetes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FD4636-4259-4145-9391-F318DE7B8336}"/>
              </a:ext>
            </a:extLst>
          </p:cNvPr>
          <p:cNvSpPr txBox="1"/>
          <p:nvPr/>
        </p:nvSpPr>
        <p:spPr>
          <a:xfrm>
            <a:off x="783580" y="3014802"/>
            <a:ext cx="3158024" cy="624470"/>
          </a:xfrm>
          <a:prstGeom prst="rect">
            <a:avLst/>
          </a:prstGeom>
          <a:noFill/>
        </p:spPr>
        <p:txBody>
          <a:bodyPr wrap="square" lIns="134464" tIns="107571" rIns="134464" bIns="107571" rtlCol="0">
            <a:spAutoFit/>
          </a:bodyPr>
          <a:lstStyle/>
          <a:p>
            <a:pPr defTabSz="685775">
              <a:spcAft>
                <a:spcPts val="441"/>
              </a:spcAft>
            </a:pPr>
            <a:r>
              <a:rPr lang="en-GB" sz="882">
                <a:solidFill>
                  <a:srgbClr val="595959"/>
                </a:solidFill>
                <a:latin typeface="Segoe UI"/>
              </a:rPr>
              <a:t>Easily build and push images to container registries like Docker Hub and Azure Container Registry. Deploy containers to individual hosts or Kubernetes.</a:t>
            </a:r>
            <a:endParaRPr lang="en-US" sz="882">
              <a:solidFill>
                <a:srgbClr val="595959"/>
              </a:solidFill>
              <a:latin typeface="Segoe UI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0E8F52D-C4CC-4645-A09C-A5C2D2D47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369" y="1350852"/>
            <a:ext cx="252119" cy="23951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BDC9036-025D-43F9-AA73-A887588652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0742" y="2187002"/>
            <a:ext cx="210100" cy="252119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BF23BC7-1AA2-4459-BE12-18A85FDCC8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5369" y="3010966"/>
            <a:ext cx="252119" cy="25211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78B9476-067F-4594-A90A-F35EEEB4FE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95518" y="3742274"/>
            <a:ext cx="266126" cy="266126"/>
          </a:xfrm>
          <a:prstGeom prst="rect">
            <a:avLst/>
          </a:prstGeom>
        </p:spPr>
      </p:pic>
      <p:pic>
        <p:nvPicPr>
          <p:cNvPr id="27" name="Online Image Placeholder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8BD06D-8513-42C8-93C5-8F3FCB8FDAC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27"/>
          <a:stretch/>
        </p:blipFill>
        <p:spPr>
          <a:xfrm>
            <a:off x="4613994" y="1137211"/>
            <a:ext cx="4530007" cy="325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2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Helpful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1076628"/>
            <a:ext cx="8401050" cy="2252924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https://github.com/mickeygousset/conferencetalks</a:t>
            </a:r>
            <a:endParaRPr lang="en-US" dirty="0"/>
          </a:p>
          <a:p>
            <a:pPr lvl="1"/>
            <a:r>
              <a:rPr lang="en-US" dirty="0"/>
              <a:t>Slide Decks, Demo Notes, Code</a:t>
            </a:r>
          </a:p>
          <a:p>
            <a:r>
              <a:rPr lang="en-US" dirty="0">
                <a:hlinkClick r:id="rId3"/>
              </a:rPr>
              <a:t>https://youtube.com/mickeygousset</a:t>
            </a:r>
            <a:endParaRPr lang="en-US" dirty="0"/>
          </a:p>
          <a:p>
            <a:pPr lvl="1"/>
            <a:r>
              <a:rPr lang="en-US" dirty="0"/>
              <a:t>Lots of videos on DevOps, Azure DevOps, GitHub</a:t>
            </a:r>
          </a:p>
          <a:p>
            <a:r>
              <a:rPr lang="en-US" dirty="0">
                <a:hlinkClick r:id="rId4"/>
              </a:rPr>
              <a:t>https://docs.microsoft.com/en-us/azure/devops/pipelines/?view=azure-devops</a:t>
            </a:r>
            <a:endParaRPr lang="en-US" dirty="0"/>
          </a:p>
          <a:p>
            <a:pPr lvl="1"/>
            <a:r>
              <a:rPr lang="en-US" dirty="0"/>
              <a:t>Azure Pipelines Official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2567306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06" y="985356"/>
            <a:ext cx="4082868" cy="415498"/>
          </a:xfrm>
        </p:spPr>
        <p:txBody>
          <a:bodyPr/>
          <a:lstStyle/>
          <a:p>
            <a:r>
              <a:rPr lang="en-US">
                <a:latin typeface="+mn-lt"/>
              </a:rPr>
              <a:t>DevOps CAT team 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ABB157-088F-4B42-814C-1F19F4370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411" y="2837572"/>
            <a:ext cx="404942" cy="404942"/>
          </a:xfrm>
          <a:prstGeom prst="rect">
            <a:avLst/>
          </a:prstGeom>
          <a:ln w="19050">
            <a:solidFill>
              <a:srgbClr val="D2D2D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D56C1-EEE1-4762-8FEB-1F353444F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891" y="1414500"/>
            <a:ext cx="404942" cy="404942"/>
          </a:xfrm>
          <a:prstGeom prst="rect">
            <a:avLst/>
          </a:prstGeom>
          <a:ln w="19050">
            <a:solidFill>
              <a:srgbClr val="D2D2D2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4DF6945-09FB-4FAA-87A3-6B52BBE4B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0360" y="1926619"/>
            <a:ext cx="404942" cy="404942"/>
          </a:xfrm>
          <a:prstGeom prst="rect">
            <a:avLst/>
          </a:prstGeom>
          <a:ln w="19050">
            <a:solidFill>
              <a:srgbClr val="D2D2D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C3447E-939A-4158-AB5D-A79FBD2A6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4044" y="1713409"/>
            <a:ext cx="404942" cy="404942"/>
          </a:xfrm>
          <a:prstGeom prst="rect">
            <a:avLst/>
          </a:prstGeom>
          <a:ln w="19050">
            <a:solidFill>
              <a:srgbClr val="D2D2D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CB9FF2C-BACD-46A6-B58B-7812861BD6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252" y="1050830"/>
            <a:ext cx="404942" cy="404942"/>
          </a:xfrm>
          <a:prstGeom prst="rect">
            <a:avLst/>
          </a:prstGeom>
          <a:ln w="19050">
            <a:solidFill>
              <a:srgbClr val="D2D2D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CAA48BA-0A02-4012-BCC0-A6BC0CB2A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4719" y="2032411"/>
            <a:ext cx="404942" cy="404942"/>
          </a:xfrm>
          <a:prstGeom prst="rect">
            <a:avLst/>
          </a:prstGeom>
          <a:ln w="19050">
            <a:solidFill>
              <a:srgbClr val="D2D2D2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820CD8-8180-4F8A-A2C8-20003DE4D8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84719" y="1521676"/>
            <a:ext cx="404942" cy="404942"/>
          </a:xfrm>
          <a:prstGeom prst="rect">
            <a:avLst/>
          </a:prstGeom>
          <a:ln w="19050">
            <a:solidFill>
              <a:srgbClr val="D2D2D2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4DBD1F-8D73-40E8-9E4A-E7F0995636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5394" y="1793120"/>
            <a:ext cx="404942" cy="404942"/>
          </a:xfrm>
          <a:prstGeom prst="rect">
            <a:avLst/>
          </a:prstGeom>
          <a:ln w="19050">
            <a:solidFill>
              <a:srgbClr val="D2D2D2"/>
            </a:solidFill>
          </a:ln>
        </p:spPr>
      </p:pic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372E81D7-443E-4256-A2A5-DE188B518AEC}"/>
              </a:ext>
            </a:extLst>
          </p:cNvPr>
          <p:cNvSpPr txBox="1">
            <a:spLocks/>
          </p:cNvSpPr>
          <p:nvPr/>
        </p:nvSpPr>
        <p:spPr>
          <a:xfrm>
            <a:off x="501264" y="2263877"/>
            <a:ext cx="3956310" cy="2749642"/>
          </a:xfrm>
          <a:prstGeom prst="rect">
            <a:avLst/>
          </a:prstGeom>
        </p:spPr>
        <p:txBody>
          <a:bodyPr/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9942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AU" sz="2353" b="0" i="1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Work with Microsoft’s largest customers to help them accelerate their DevOps transformation.</a:t>
            </a:r>
          </a:p>
          <a:p>
            <a:pPr marL="171417" marR="0" lvl="0" indent="-171417" algn="l" defTabSz="69942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AU" sz="21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C1D121-35F8-48F0-9B7B-CBDBB23406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6" y="1629880"/>
            <a:ext cx="914398" cy="9143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08ABF1A-8A13-4D56-8BA9-FEC82ECC09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06292" y="3093030"/>
            <a:ext cx="914398" cy="914398"/>
          </a:xfrm>
          <a:prstGeom prst="rect">
            <a:avLst/>
          </a:prstGeom>
        </p:spPr>
      </p:pic>
      <p:pic>
        <p:nvPicPr>
          <p:cNvPr id="3" name="Picture 2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10F4A3A5-BC4A-4C45-B36E-EB41D32F470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" b="16403"/>
          <a:stretch/>
        </p:blipFill>
        <p:spPr>
          <a:xfrm>
            <a:off x="6812540" y="1253282"/>
            <a:ext cx="404979" cy="404979"/>
          </a:xfrm>
          <a:prstGeom prst="rect">
            <a:avLst/>
          </a:prstGeom>
          <a:ln w="19050">
            <a:solidFill>
              <a:srgbClr val="D2D2D2"/>
            </a:solidFill>
          </a:ln>
        </p:spPr>
      </p:pic>
    </p:spTree>
    <p:extLst>
      <p:ext uri="{BB962C8B-B14F-4D97-AF65-F5344CB8AC3E}">
        <p14:creationId xmlns:p14="http://schemas.microsoft.com/office/powerpoint/2010/main" val="279977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04D1AB-4CDD-43AD-AA2A-B4DD821BC117}"/>
              </a:ext>
            </a:extLst>
          </p:cNvPr>
          <p:cNvSpPr txBox="1"/>
          <p:nvPr/>
        </p:nvSpPr>
        <p:spPr>
          <a:xfrm>
            <a:off x="491490" y="273844"/>
            <a:ext cx="3840086" cy="126959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01DCB5-9689-4304-A502-5F22744D7F41}"/>
              </a:ext>
            </a:extLst>
          </p:cNvPr>
          <p:cNvSpPr txBox="1"/>
          <p:nvPr/>
        </p:nvSpPr>
        <p:spPr>
          <a:xfrm>
            <a:off x="491491" y="1931276"/>
            <a:ext cx="3840085" cy="2596671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/>
          <a:p>
            <a:pPr marL="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Mickey Gousset</a:t>
            </a:r>
          </a:p>
          <a:p>
            <a:pPr marL="457200" marR="0" lvl="1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Joined Microsoft June-18</a:t>
            </a:r>
          </a:p>
          <a:p>
            <a:pPr marL="457200" marR="0" lvl="1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Dev Tools MVP - 14 years</a:t>
            </a:r>
          </a:p>
          <a:p>
            <a:pPr marL="457200" marR="0" lvl="1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Tupelo, Mississippi, USA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@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mickey_gousset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mickeygousset.com</a:t>
            </a:r>
          </a:p>
          <a:p>
            <a:pPr marL="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mickey.gousset@microsoft.com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  <a:hlinkClick r:id="rId4"/>
              </a:rPr>
              <a:t>https://youtube.com</a:t>
            </a:r>
            <a:r>
              <a:rPr lang="en-US" b="1">
                <a:solidFill>
                  <a:prstClr val="black"/>
                </a:solidFill>
                <a:latin typeface="Calibri"/>
                <a:hlinkClick r:id="rId4"/>
              </a:rPr>
              <a:t>/mickeygousset</a:t>
            </a:r>
            <a:endParaRPr lang="en-US" b="1">
              <a:solidFill>
                <a:prstClr val="black"/>
              </a:solidFill>
              <a:latin typeface="Calibri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45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 descr="A picture containing person, ground, outdoor, road&#10;&#10;Description automatically generated">
            <a:extLst>
              <a:ext uri="{FF2B5EF4-FFF2-40B4-BE49-F238E27FC236}">
                <a16:creationId xmlns:a16="http://schemas.microsoft.com/office/drawing/2014/main" id="{BD09DF4B-8F16-4874-AAC3-83CD7DD743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7762"/>
          <a:stretch/>
        </p:blipFill>
        <p:spPr>
          <a:xfrm>
            <a:off x="4409137" y="8"/>
            <a:ext cx="4734863" cy="514349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4" name="AutoShape 2" descr="https://us-prod.asyncgw.teams.microsoft.com/v1/objects/0-eus-d8-d190768c933afea2e5cf836c5569c5fa/views/imgpsh_mobile_save">
            <a:extLst>
              <a:ext uri="{FF2B5EF4-FFF2-40B4-BE49-F238E27FC236}">
                <a16:creationId xmlns:a16="http://schemas.microsoft.com/office/drawing/2014/main" id="{E64C9B24-88AA-4AF6-A783-3E753EB4FC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57350" y="932260"/>
            <a:ext cx="5829300" cy="327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8264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isual Studio Live! Las Vegas 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Visual Studio Live! Las Vegas 2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6.xml><?xml version="1.0" encoding="utf-8"?>
<a:theme xmlns:a="http://schemas.openxmlformats.org/drawingml/2006/main" name="1_Visual Studio Live! Las Vegas 2018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</Words>
  <Application>Microsoft Office PowerPoint</Application>
  <PresentationFormat>On-screen Show (16:9)</PresentationFormat>
  <Paragraphs>63</Paragraphs>
  <Slides>7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7</vt:i4>
      </vt:variant>
    </vt:vector>
  </HeadingPairs>
  <TitlesOfParts>
    <vt:vector size="27" baseType="lpstr">
      <vt:lpstr>Arial</vt:lpstr>
      <vt:lpstr>Calibri</vt:lpstr>
      <vt:lpstr>Consolas</vt:lpstr>
      <vt:lpstr>Helvetica Neue</vt:lpstr>
      <vt:lpstr>Helvetica Neue Light</vt:lpstr>
      <vt:lpstr>Libre Franklin</vt:lpstr>
      <vt:lpstr>Nunito Sans</vt:lpstr>
      <vt:lpstr>Segoe Light</vt:lpstr>
      <vt:lpstr>Segoe UI</vt:lpstr>
      <vt:lpstr>Segoe UI Light</vt:lpstr>
      <vt:lpstr>Segoe UI Semibold</vt:lpstr>
      <vt:lpstr>Segoe UI Semilight</vt:lpstr>
      <vt:lpstr>Times New Roman</vt:lpstr>
      <vt:lpstr>Wingdings</vt:lpstr>
      <vt:lpstr>Custom Design</vt:lpstr>
      <vt:lpstr>Visual Studio Live! Las Vegas 2017</vt:lpstr>
      <vt:lpstr>1_Custom Design</vt:lpstr>
      <vt:lpstr>Visual Studio Live! Las Vegas 2018</vt:lpstr>
      <vt:lpstr>5-50203_Microsoft_Ignite_Template</vt:lpstr>
      <vt:lpstr>1_Visual Studio Live! Las Vegas 2018</vt:lpstr>
      <vt:lpstr>PowerPoint Presentation</vt:lpstr>
      <vt:lpstr>PowerPoint Presentation</vt:lpstr>
      <vt:lpstr>Azure Pipelines Tips &amp; Tricks</vt:lpstr>
      <vt:lpstr>Azure Pipelines</vt:lpstr>
      <vt:lpstr>Helpful Links</vt:lpstr>
      <vt:lpstr>DevOps CAT team mission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2020-03-03T02:08:37Z</dcterms:modified>
</cp:coreProperties>
</file>